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50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74" r:id="rId4"/>
    <p:sldId id="268" r:id="rId5"/>
    <p:sldId id="275" r:id="rId6"/>
    <p:sldId id="272" r:id="rId7"/>
    <p:sldId id="271" r:id="rId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A4AA640-4178-48E6-997B-B82380FC2FBE}">
          <p14:sldIdLst>
            <p14:sldId id="256"/>
            <p14:sldId id="257"/>
            <p14:sldId id="274"/>
            <p14:sldId id="268"/>
            <p14:sldId id="275"/>
            <p14:sldId id="272"/>
            <p14:sldId id="27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C393D2A-9676-538B-DCB5-B6C4643602BF}" name="Ben Pinillos" initials="BP" userId="S::bpinillos@countyofsb.org::74628d10-2e5c-4d14-ae87-d4a9f3475c73" providerId="AD"/>
  <p188:author id="{3746C599-F2EE-6D38-D768-2349BD3ED496}" name="Joel Boyer" initials="JB" userId="S::JBoyer@countyofsb.org::4a318a9d-c0ea-476c-95ca-bed94bb02d2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696"/>
    <a:srgbClr val="F18838"/>
    <a:srgbClr val="C49A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87" autoAdjust="0"/>
    <p:restoredTop sz="96247" autoAdjust="0"/>
  </p:normalViewPr>
  <p:slideViewPr>
    <p:cSldViewPr snapToGrid="0" snapToObjects="1">
      <p:cViewPr varScale="1">
        <p:scale>
          <a:sx n="140" d="100"/>
          <a:sy n="140" d="100"/>
        </p:scale>
        <p:origin x="954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4" d="100"/>
          <a:sy n="84" d="100"/>
        </p:scale>
        <p:origin x="436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8/10/relationships/authors" Target="author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acfile1.co.sbcgov.net\vol1\Group\Audit\DEPARTMENT\TREASURER-TAX%20COLL.-PA-PG\Tax%20Redemption\2023\2023%20Workpapers\III.%20Completion\3.%20Slide%20deck\Visual%20Aids\1.%20Visual%20Aid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>
                <a:solidFill>
                  <a:schemeClr val="accent3"/>
                </a:solidFill>
              </a:rPr>
              <a:t>Count of Parcels</a:t>
            </a:r>
            <a:r>
              <a:rPr lang="en-US" b="1" baseline="0" dirty="0">
                <a:solidFill>
                  <a:schemeClr val="accent3"/>
                </a:solidFill>
              </a:rPr>
              <a:t> per Fiscal Year with a </a:t>
            </a:r>
          </a:p>
          <a:p>
            <a:pPr>
              <a:defRPr b="1"/>
            </a:pPr>
            <a:r>
              <a:rPr lang="en-US" b="1" baseline="0" dirty="0">
                <a:solidFill>
                  <a:schemeClr val="accent3"/>
                </a:solidFill>
              </a:rPr>
              <a:t>Defaulted Tax Bill Transferred to Redemption Roll</a:t>
            </a:r>
            <a:endParaRPr lang="en-US" b="1" dirty="0">
              <a:solidFill>
                <a:schemeClr val="accent3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'Data for visuals'!$H$4</c:f>
              <c:strCache>
                <c:ptCount val="1"/>
                <c:pt idx="0">
                  <c:v>Residential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7435909068324054E-3"/>
                  <c:y val="1.718331546501453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48A9898-97E6-49FD-98B0-738183FBEA31}" type="VALUE">
                      <a:rPr lang="en-US">
                        <a:solidFill>
                          <a:schemeClr val="tx1"/>
                        </a:solidFill>
                      </a:rPr>
                      <a:pPr>
                        <a:defRPr b="1">
                          <a:solidFill>
                            <a:schemeClr val="tx1"/>
                          </a:solidFill>
                        </a:defRPr>
                      </a:pPr>
                      <a:t>[VALUE]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940D-4000-A0B5-4059DF9CA6CB}"/>
                </c:ext>
              </c:extLst>
            </c:dLbl>
            <c:dLbl>
              <c:idx val="1"/>
              <c:layout>
                <c:manualLayout>
                  <c:x val="-2.743590906832506E-3"/>
                  <c:y val="9.3984904795267939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0F53A29-FAE5-44E5-B5D4-32982362E9C7}" type="VALUE">
                      <a:rPr lang="en-US">
                        <a:solidFill>
                          <a:schemeClr val="tx1"/>
                        </a:solidFill>
                      </a:rPr>
                      <a:pPr>
                        <a:defRPr b="1">
                          <a:solidFill>
                            <a:schemeClr val="tx1"/>
                          </a:solidFill>
                        </a:defRPr>
                      </a:pPr>
                      <a:t>[VALUE]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40D-4000-A0B5-4059DF9CA6CB}"/>
                </c:ext>
              </c:extLst>
            </c:dLbl>
            <c:dLbl>
              <c:idx val="2"/>
              <c:layout>
                <c:manualLayout>
                  <c:x val="0"/>
                  <c:y val="1.766480995525870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40D-4000-A0B5-4059DF9CA6C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'Data for visuals'!$G$5:$G$7</c:f>
              <c:strCache>
                <c:ptCount val="3"/>
                <c:pt idx="0">
                  <c:v>FY 2020-2021</c:v>
                </c:pt>
                <c:pt idx="1">
                  <c:v>FY 2021-2022</c:v>
                </c:pt>
                <c:pt idx="2">
                  <c:v>FY 2022-2023</c:v>
                </c:pt>
              </c:strCache>
            </c:strRef>
          </c:cat>
          <c:val>
            <c:numRef>
              <c:f>'Data for visuals'!$H$5:$H$7</c:f>
              <c:numCache>
                <c:formatCode>_(* #,##0_);_(* \(#,##0\);_(* "-"??_);_(@_)</c:formatCode>
                <c:ptCount val="3"/>
                <c:pt idx="0">
                  <c:v>1437</c:v>
                </c:pt>
                <c:pt idx="1">
                  <c:v>1367</c:v>
                </c:pt>
                <c:pt idx="2">
                  <c:v>1169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40D-4000-A0B5-4059DF9CA6CB}"/>
            </c:ext>
          </c:extLst>
        </c:ser>
        <c:ser>
          <c:idx val="1"/>
          <c:order val="1"/>
          <c:tx>
            <c:strRef>
              <c:f>'Data for visuals'!$I$4</c:f>
              <c:strCache>
                <c:ptCount val="1"/>
                <c:pt idx="0">
                  <c:v>Commercial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9.3476132768657676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33938A9-15E8-4331-891E-B14A864311DF}" type="VALUE">
                      <a:rPr lang="en-US">
                        <a:solidFill>
                          <a:schemeClr val="tx1"/>
                        </a:solidFill>
                      </a:rPr>
                      <a:pPr>
                        <a:defRPr b="1">
                          <a:solidFill>
                            <a:schemeClr val="tx1"/>
                          </a:solidFill>
                        </a:defRPr>
                      </a:pPr>
                      <a:t>[VALUE]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940D-4000-A0B5-4059DF9CA6CB}"/>
                </c:ext>
              </c:extLst>
            </c:dLbl>
            <c:dLbl>
              <c:idx val="1"/>
              <c:layout>
                <c:manualLayout>
                  <c:x val="-1.0059717114341619E-16"/>
                  <c:y val="8.815548073133148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40D-4000-A0B5-4059DF9CA6CB}"/>
                </c:ext>
              </c:extLst>
            </c:dLbl>
            <c:dLbl>
              <c:idx val="2"/>
              <c:layout>
                <c:manualLayout>
                  <c:x val="-1.0059717114341619E-16"/>
                  <c:y val="1.606800136571575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40D-4000-A0B5-4059DF9CA6C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'Data for visuals'!$G$5:$G$7</c:f>
              <c:strCache>
                <c:ptCount val="3"/>
                <c:pt idx="0">
                  <c:v>FY 2020-2021</c:v>
                </c:pt>
                <c:pt idx="1">
                  <c:v>FY 2021-2022</c:v>
                </c:pt>
                <c:pt idx="2">
                  <c:v>FY 2022-2023</c:v>
                </c:pt>
              </c:strCache>
            </c:strRef>
          </c:cat>
          <c:val>
            <c:numRef>
              <c:f>'Data for visuals'!$I$5:$I$7</c:f>
              <c:numCache>
                <c:formatCode>_(* #,##0_);_(* \(#,##0\);_(* "-"??_);_(@_)</c:formatCode>
                <c:ptCount val="3"/>
                <c:pt idx="0">
                  <c:v>374</c:v>
                </c:pt>
                <c:pt idx="1">
                  <c:v>333</c:v>
                </c:pt>
                <c:pt idx="2">
                  <c:v>567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40D-4000-A0B5-4059DF9CA6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62590560"/>
        <c:axId val="2062597280"/>
      </c:barChart>
      <c:catAx>
        <c:axId val="206259056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/>
                  <a:t>Fiscal Years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62597280"/>
        <c:crosses val="autoZero"/>
        <c:auto val="1"/>
        <c:lblAlgn val="ctr"/>
        <c:lblOffset val="100"/>
        <c:noMultiLvlLbl val="0"/>
      </c:catAx>
      <c:valAx>
        <c:axId val="2062597280"/>
        <c:scaling>
          <c:orientation val="minMax"/>
          <c:min val="1.0000000000000002E-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 dirty="0"/>
                  <a:t>Count</a:t>
                </a:r>
                <a:r>
                  <a:rPr lang="en-US" b="1" baseline="0" dirty="0"/>
                  <a:t> of Parcels</a:t>
                </a:r>
                <a:endParaRPr lang="en-US" b="1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625905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19050" cap="flat" cmpd="sng" algn="ctr">
      <a:solidFill>
        <a:sysClr val="windowText" lastClr="000000"/>
      </a:solidFill>
      <a:miter lim="800000"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F393832-8951-9043-5013-D6B39EDD53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26C6EF-3D14-A173-18C5-9DEDAB58527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2913063" y="0"/>
            <a:ext cx="222885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2948C-9E08-4659-93E5-87B3EA95BD11}" type="datetimeFigureOut">
              <a:rPr lang="en-US" smtClean="0"/>
              <a:t>6/11/2026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C47486-EC98-50ED-70C1-E8CB10711C5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4DFCCE-90DC-41A3-AC70-92EC9A22FCF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2913063" y="8685213"/>
            <a:ext cx="222885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2F909-6131-4F84-9E73-2A18563428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66073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090050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A79EF8-10E9-711A-8A6C-F0479E479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E78020-2176-D1EC-B16E-779C0DEB27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93D8DA-2F3C-9E51-7203-7D08ED1968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6E3689-D2B4-398E-7F93-BA21BCC6DC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9062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D2629C-32C6-4DD6-E8DD-30977AD87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38C557-2680-B489-736D-A0E134C6C8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9954EE-60E2-5148-C110-92D88D725E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72A64C-85AA-5CB9-959F-5B9001ECA88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92372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4C69C0-4A94-D416-13FA-6DF500FDF1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CCC927-8475-97AF-20FA-155E0920CD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C8C69F-7393-F714-40C1-85331192F0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18DE02-9016-52BE-CFAE-3A76D87A93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69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393235-B42D-7D6E-361D-E54D45D0B9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819254-346C-BF40-53BB-6890A939B3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1F4398-0236-C9B2-201F-58B9B8D159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E3BA3A-AA01-D3BE-AC98-41FAF387BFC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416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896B96-9F1D-C0AB-0527-CDB0A67A73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F376E8-7B98-E2F1-634F-1FAD443007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C301A7-D452-41FB-CEC9-C7AC25FCE0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F80AA3-2446-ED4F-917B-8D47F24FE14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953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BB554-CF8A-50A4-3028-6D55B7CD99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375"/>
            <a:ext cx="68580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97669D-2506-9740-3AA6-42290971ED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925"/>
            <a:ext cx="6858000" cy="12414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98E5C9-802E-275E-CDED-3E32F830B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75650" y="4763028"/>
            <a:ext cx="781050" cy="274637"/>
          </a:xfrm>
          <a:prstGeom prst="rect">
            <a:avLst/>
          </a:prstGeo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BF4D61CE-CD40-46FA-ACF2-7847EF60B89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3A3B1468-42B2-A9D5-24EE-1E020056CDD3}"/>
              </a:ext>
            </a:extLst>
          </p:cNvPr>
          <p:cNvSpPr txBox="1">
            <a:spLocks/>
          </p:cNvSpPr>
          <p:nvPr userDrawn="1"/>
        </p:nvSpPr>
        <p:spPr>
          <a:xfrm>
            <a:off x="1733550" y="4767262"/>
            <a:ext cx="56769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2">
                    <a:lumMod val="75000"/>
                    <a:lumOff val="25000"/>
                  </a:schemeClr>
                </a:solidFill>
              </a:rPr>
              <a:t>Office of the Auditor-Controller / Tax Redemption Officer Audit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50B03A-2E65-3619-28B4-BC421E8D1E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847222" y="274638"/>
            <a:ext cx="931018" cy="61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096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1A35B-8E88-EE29-BAB3-55C802674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919AC-9487-5CBF-EC75-EA22982B2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4424" y="4657372"/>
            <a:ext cx="658283" cy="274637"/>
          </a:xfrm>
          <a:prstGeom prst="rect">
            <a:avLst/>
          </a:prstGeom>
        </p:spPr>
        <p:txBody>
          <a:bodyPr/>
          <a:lstStyle>
            <a:lvl1pPr algn="l">
              <a:defRPr sz="2000">
                <a:solidFill>
                  <a:schemeClr val="tx1"/>
                </a:solidFill>
              </a:defRPr>
            </a:lvl1pPr>
          </a:lstStyle>
          <a:p>
            <a:fld id="{BF4D61CE-CD40-46FA-ACF2-7847EF60B89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A90B95DA-E53B-5D30-03D8-1EDAEA0C479C}"/>
              </a:ext>
            </a:extLst>
          </p:cNvPr>
          <p:cNvSpPr txBox="1">
            <a:spLocks/>
          </p:cNvSpPr>
          <p:nvPr userDrawn="1"/>
        </p:nvSpPr>
        <p:spPr>
          <a:xfrm>
            <a:off x="1733550" y="4767262"/>
            <a:ext cx="56769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F18838">
                    <a:alpha val="57000"/>
                  </a:srgbClr>
                </a:solidFill>
              </a:rPr>
              <a:t>Office of the Auditor-Controller / Tax Redemption Officer Audit</a:t>
            </a:r>
          </a:p>
        </p:txBody>
      </p:sp>
      <p:sp>
        <p:nvSpPr>
          <p:cNvPr id="10" name="Shape 3">
            <a:extLst>
              <a:ext uri="{FF2B5EF4-FFF2-40B4-BE49-F238E27FC236}">
                <a16:creationId xmlns:a16="http://schemas.microsoft.com/office/drawing/2014/main" id="{CB13F74E-C65A-959F-0BB3-CAEC06B237AF}"/>
              </a:ext>
            </a:extLst>
          </p:cNvPr>
          <p:cNvSpPr/>
          <p:nvPr userDrawn="1"/>
        </p:nvSpPr>
        <p:spPr>
          <a:xfrm>
            <a:off x="365760" y="894913"/>
            <a:ext cx="8412480" cy="36576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1" name="Shape 0">
            <a:extLst>
              <a:ext uri="{FF2B5EF4-FFF2-40B4-BE49-F238E27FC236}">
                <a16:creationId xmlns:a16="http://schemas.microsoft.com/office/drawing/2014/main" id="{E6B03BB3-7517-2249-FFFB-254646D13F8F}"/>
              </a:ext>
            </a:extLst>
          </p:cNvPr>
          <p:cNvSpPr/>
          <p:nvPr userDrawn="1"/>
        </p:nvSpPr>
        <p:spPr>
          <a:xfrm>
            <a:off x="0" y="1"/>
            <a:ext cx="9144000" cy="164592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>
              <a:solidFill>
                <a:srgbClr val="005696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AACB2E3-9E2B-6F3A-7493-629B79F31E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32658" y="181762"/>
            <a:ext cx="1545582" cy="70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260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F4E789-2263-1043-2193-7F56AB4FF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9E6438-535A-6680-7ADF-63EE99621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62A2C6-FCB1-71D9-B81E-71D19CFA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F63E3-AE32-C9BB-0842-1DC2A1F462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830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2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75BA968-8C27-E9B7-16DB-6D47A400FC9E}"/>
              </a:ext>
            </a:extLst>
          </p:cNvPr>
          <p:cNvSpPr/>
          <p:nvPr/>
        </p:nvSpPr>
        <p:spPr>
          <a:xfrm>
            <a:off x="2" y="164593"/>
            <a:ext cx="9130772" cy="3639128"/>
          </a:xfrm>
          <a:prstGeom prst="rect">
            <a:avLst/>
          </a:prstGeom>
          <a:gradFill flip="none" rotWithShape="1">
            <a:gsLst>
              <a:gs pos="80000">
                <a:srgbClr val="005696">
                  <a:alpha val="98000"/>
                </a:srgb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3952D24-EF55-D272-7156-60D9F68280B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</a:blip>
          <a:srcRect t="23487" b="5696"/>
          <a:stretch>
            <a:fillRect/>
          </a:stretch>
        </p:blipFill>
        <p:spPr>
          <a:xfrm>
            <a:off x="13230" y="164593"/>
            <a:ext cx="9130772" cy="3639128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0" y="1"/>
            <a:ext cx="9144000" cy="164592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>
              <a:solidFill>
                <a:srgbClr val="005696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603992" y="1192422"/>
            <a:ext cx="8046720" cy="215027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4000" b="1" dirty="0">
                <a:solidFill>
                  <a:srgbClr val="F18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Treasurer-Tax Collector</a:t>
            </a:r>
          </a:p>
          <a:p>
            <a:pPr algn="ctr"/>
            <a:r>
              <a:rPr lang="en-US" sz="4000" b="1" dirty="0">
                <a:solidFill>
                  <a:srgbClr val="F18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Tax Redemption Officer Audit</a:t>
            </a:r>
          </a:p>
          <a:p>
            <a:pPr algn="ctr"/>
            <a:endParaRPr lang="en-US" sz="500" b="1" dirty="0">
              <a:solidFill>
                <a:srgbClr val="F18838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algn="ctr"/>
            <a:r>
              <a:rPr lang="en-US" sz="2400" b="1" dirty="0">
                <a:solidFill>
                  <a:srgbClr val="F18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July 1, 2020 – June 30, 2023</a:t>
            </a:r>
            <a:endParaRPr lang="en-US" sz="2400" dirty="0">
              <a:solidFill>
                <a:srgbClr val="F18838"/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2047029" y="4047018"/>
            <a:ext cx="5160645" cy="46118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spc="300" dirty="0">
                <a:solidFill>
                  <a:srgbClr val="F188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Betsy M. Schaffer, CPA, CFE, CPFO Auditor-Controller</a:t>
            </a:r>
            <a:endParaRPr lang="en-US" sz="1600" spc="300" dirty="0">
              <a:solidFill>
                <a:srgbClr val="F18838"/>
              </a:solidFill>
            </a:endParaRPr>
          </a:p>
        </p:txBody>
      </p:sp>
      <p:sp>
        <p:nvSpPr>
          <p:cNvPr id="13" name="Text 5">
            <a:extLst>
              <a:ext uri="{FF2B5EF4-FFF2-40B4-BE49-F238E27FC236}">
                <a16:creationId xmlns:a16="http://schemas.microsoft.com/office/drawing/2014/main" id="{79513DE7-F20A-ED12-1978-1DCD61D8782C}"/>
              </a:ext>
            </a:extLst>
          </p:cNvPr>
          <p:cNvSpPr/>
          <p:nvPr/>
        </p:nvSpPr>
        <p:spPr>
          <a:xfrm>
            <a:off x="2047030" y="178739"/>
            <a:ext cx="5290095" cy="73579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600" b="1" spc="3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COUNTY OF SANTA BARBARA</a:t>
            </a:r>
          </a:p>
          <a:p>
            <a:pPr algn="ctr"/>
            <a:r>
              <a:rPr lang="en-US" sz="1600" b="1" spc="3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OF THE AUDITOR-CONTROLLER</a:t>
            </a:r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6D9E8237-E4E3-8792-6172-015A0D3804DB}"/>
              </a:ext>
            </a:extLst>
          </p:cNvPr>
          <p:cNvSpPr/>
          <p:nvPr/>
        </p:nvSpPr>
        <p:spPr>
          <a:xfrm>
            <a:off x="7759521" y="4764375"/>
            <a:ext cx="1377692" cy="382495"/>
          </a:xfrm>
          <a:prstGeom prst="rect">
            <a:avLst/>
          </a:prstGeom>
          <a:solidFill>
            <a:srgbClr val="F18838"/>
          </a:solidFill>
          <a:ln/>
        </p:spPr>
        <p:txBody>
          <a:bodyPr wrap="square" rtlCol="0" anchor="ctr"/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June 23, 2026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365760" y="256033"/>
            <a:ext cx="8412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A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365760" y="894913"/>
            <a:ext cx="8412480" cy="36576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365760" y="894043"/>
            <a:ext cx="8412480" cy="310101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/>
          </a:p>
        </p:txBody>
      </p:sp>
      <p:sp>
        <p:nvSpPr>
          <p:cNvPr id="16" name="Shape 0">
            <a:extLst>
              <a:ext uri="{FF2B5EF4-FFF2-40B4-BE49-F238E27FC236}">
                <a16:creationId xmlns:a16="http://schemas.microsoft.com/office/drawing/2014/main" id="{5FC9E10B-8B41-3735-2B17-FFC1D5DD48A9}"/>
              </a:ext>
            </a:extLst>
          </p:cNvPr>
          <p:cNvSpPr/>
          <p:nvPr/>
        </p:nvSpPr>
        <p:spPr>
          <a:xfrm>
            <a:off x="0" y="1"/>
            <a:ext cx="9144000" cy="164592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>
              <a:solidFill>
                <a:srgbClr val="005696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6D3A4A-0F56-4213-73B9-6275677740F4}"/>
              </a:ext>
            </a:extLst>
          </p:cNvPr>
          <p:cNvSpPr txBox="1"/>
          <p:nvPr/>
        </p:nvSpPr>
        <p:spPr>
          <a:xfrm>
            <a:off x="365760" y="1148443"/>
            <a:ext cx="8288383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u="sng" dirty="0"/>
              <a:t>California Revenue and Taxation Codes (RTC) §4108.5</a:t>
            </a:r>
            <a:r>
              <a:rPr lang="en-US" sz="1400" dirty="0"/>
              <a:t> states the Auditor-Controller shall audit the records and accounts of the Tax Redemption Officer at least once every three years. The prior audit was completed for two three-year periods encompassing July 1, 2014 through June 30, 2020 and was presented to the Board on February 1, 2022.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This audit was performed </a:t>
            </a:r>
            <a:r>
              <a:rPr lang="en-US" sz="1400" b="1" dirty="0"/>
              <a:t>to evaluate compliance with California RTC</a:t>
            </a:r>
            <a:r>
              <a:rPr lang="en-US" sz="1400" dirty="0"/>
              <a:t> as they relate to the Tax Redemption Officer’s responsibilities in the collections of delinquent property taxes owed to the County from taxpayers.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This audit was included as a mandatory project/engagement in the fiscal year 2025-2026 Internal Audit Plan.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Applicable RTC sections outline strict guidance over the Tax Redemption process and require absolute adherence to ensure the County continues to recognize property tax revenue accurately and completely.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84C50652-54B8-544B-745B-A77033005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D61CE-CD40-46FA-ACF2-7847EF60B890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5E7393-A53F-A77F-D6C3-264C524A8F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>
            <a:extLst>
              <a:ext uri="{FF2B5EF4-FFF2-40B4-BE49-F238E27FC236}">
                <a16:creationId xmlns:a16="http://schemas.microsoft.com/office/drawing/2014/main" id="{C2A1EAFF-15B4-1C8F-A4D1-6CC67AFB51DE}"/>
              </a:ext>
            </a:extLst>
          </p:cNvPr>
          <p:cNvSpPr/>
          <p:nvPr/>
        </p:nvSpPr>
        <p:spPr>
          <a:xfrm>
            <a:off x="365760" y="256033"/>
            <a:ext cx="8412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A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Executive Summary</a:t>
            </a:r>
            <a:endParaRPr lang="en-US" sz="2800" dirty="0"/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8E898A8F-0D7B-45F3-B077-464F7B1376B5}"/>
              </a:ext>
            </a:extLst>
          </p:cNvPr>
          <p:cNvSpPr/>
          <p:nvPr/>
        </p:nvSpPr>
        <p:spPr>
          <a:xfrm>
            <a:off x="365760" y="894913"/>
            <a:ext cx="8412480" cy="36576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E395A6E7-33FE-2C80-2E8B-7520EC01820D}"/>
              </a:ext>
            </a:extLst>
          </p:cNvPr>
          <p:cNvSpPr/>
          <p:nvPr/>
        </p:nvSpPr>
        <p:spPr>
          <a:xfrm>
            <a:off x="365760" y="894043"/>
            <a:ext cx="8412480" cy="310101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/>
          </a:p>
        </p:txBody>
      </p:sp>
      <p:sp>
        <p:nvSpPr>
          <p:cNvPr id="16" name="Shape 0">
            <a:extLst>
              <a:ext uri="{FF2B5EF4-FFF2-40B4-BE49-F238E27FC236}">
                <a16:creationId xmlns:a16="http://schemas.microsoft.com/office/drawing/2014/main" id="{CF89389D-B1A5-2F1C-3BDC-07F9463F49B3}"/>
              </a:ext>
            </a:extLst>
          </p:cNvPr>
          <p:cNvSpPr/>
          <p:nvPr/>
        </p:nvSpPr>
        <p:spPr>
          <a:xfrm>
            <a:off x="0" y="1"/>
            <a:ext cx="9144000" cy="164592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>
              <a:solidFill>
                <a:srgbClr val="005696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54D2BC2-FD0C-B595-4996-09A1655ECA26}"/>
              </a:ext>
            </a:extLst>
          </p:cNvPr>
          <p:cNvSpPr txBox="1"/>
          <p:nvPr/>
        </p:nvSpPr>
        <p:spPr>
          <a:xfrm>
            <a:off x="424544" y="1584576"/>
            <a:ext cx="3738023" cy="2246769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Audit objectives included: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Verifying compliance with applicable RTC sections via substantive testing at various stages of the redemption process.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Evaluating the adequacy of internal guidance that outlines relevant procedures.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80A912-D646-5342-570D-EF8B66FE11D5}"/>
              </a:ext>
            </a:extLst>
          </p:cNvPr>
          <p:cNvSpPr txBox="1"/>
          <p:nvPr/>
        </p:nvSpPr>
        <p:spPr>
          <a:xfrm>
            <a:off x="4981435" y="1605584"/>
            <a:ext cx="3473989" cy="1754326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Observations: 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/>
              <a:t>Proactive redemption outreach practices.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/>
              <a:t>Lack of documentation related to internal departmental processes and procedures.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280C30-DEAE-BBEF-FC0A-CA118452C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D61CE-CD40-46FA-ACF2-7847EF60B890}" type="slidenum">
              <a:rPr lang="en-US" smtClean="0"/>
              <a:pPr/>
              <a:t>3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01EECE4-2ACE-F13B-1D44-27A64472E3FA}"/>
              </a:ext>
            </a:extLst>
          </p:cNvPr>
          <p:cNvCxnSpPr/>
          <p:nvPr/>
        </p:nvCxnSpPr>
        <p:spPr>
          <a:xfrm>
            <a:off x="4572000" y="1405719"/>
            <a:ext cx="0" cy="2859206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6626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385623-04D0-26AC-5A5F-317F45BE4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>
            <a:extLst>
              <a:ext uri="{FF2B5EF4-FFF2-40B4-BE49-F238E27FC236}">
                <a16:creationId xmlns:a16="http://schemas.microsoft.com/office/drawing/2014/main" id="{8F24630B-9108-43FE-5641-2ECDDE6F6217}"/>
              </a:ext>
            </a:extLst>
          </p:cNvPr>
          <p:cNvSpPr/>
          <p:nvPr/>
        </p:nvSpPr>
        <p:spPr>
          <a:xfrm>
            <a:off x="365760" y="256033"/>
            <a:ext cx="8412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A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Audit Results</a:t>
            </a:r>
            <a:endParaRPr lang="en-US" sz="2800" dirty="0"/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1E625E5B-F7F2-5CBD-1C20-2FB22B7369B0}"/>
              </a:ext>
            </a:extLst>
          </p:cNvPr>
          <p:cNvSpPr/>
          <p:nvPr/>
        </p:nvSpPr>
        <p:spPr>
          <a:xfrm>
            <a:off x="365760" y="894913"/>
            <a:ext cx="8412480" cy="36576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16" name="Shape 0">
            <a:extLst>
              <a:ext uri="{FF2B5EF4-FFF2-40B4-BE49-F238E27FC236}">
                <a16:creationId xmlns:a16="http://schemas.microsoft.com/office/drawing/2014/main" id="{0B76D9A7-4D28-EAAD-227B-2F4F701EDD99}"/>
              </a:ext>
            </a:extLst>
          </p:cNvPr>
          <p:cNvSpPr/>
          <p:nvPr/>
        </p:nvSpPr>
        <p:spPr>
          <a:xfrm>
            <a:off x="0" y="1"/>
            <a:ext cx="9144000" cy="164592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>
              <a:solidFill>
                <a:srgbClr val="005696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0F5B23-B71F-2325-F151-A56115BCC974}"/>
              </a:ext>
            </a:extLst>
          </p:cNvPr>
          <p:cNvSpPr txBox="1"/>
          <p:nvPr/>
        </p:nvSpPr>
        <p:spPr>
          <a:xfrm>
            <a:off x="365759" y="1478598"/>
            <a:ext cx="8271803" cy="190821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Internal Audit </a:t>
            </a:r>
            <a:r>
              <a:rPr lang="en-US" u="sng" dirty="0"/>
              <a:t>was able to provide reasonable assurance</a:t>
            </a:r>
            <a:r>
              <a:rPr lang="en-US" dirty="0"/>
              <a:t> that the Treasurer-Tax Collector (TTC) complied with applicable RTC requirements.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Internal Audit identified two observations and listed recommendations for Department management to consider.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Internal Audit will conduct the next engagement for the period July 1, 2023 – June 30, 2026.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DA09F93-FAE3-0713-52D5-462A1FB05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D61CE-CD40-46FA-ACF2-7847EF60B89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699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8C59D6-FDA3-52DC-CB93-0966D2D94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>
            <a:extLst>
              <a:ext uri="{FF2B5EF4-FFF2-40B4-BE49-F238E27FC236}">
                <a16:creationId xmlns:a16="http://schemas.microsoft.com/office/drawing/2014/main" id="{C3FE7024-B8C8-EF25-BF2D-61334043F5B4}"/>
              </a:ext>
            </a:extLst>
          </p:cNvPr>
          <p:cNvSpPr/>
          <p:nvPr/>
        </p:nvSpPr>
        <p:spPr>
          <a:xfrm>
            <a:off x="365760" y="256033"/>
            <a:ext cx="8412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A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Audit Results </a:t>
            </a:r>
            <a:r>
              <a:rPr lang="en-US" sz="2000" b="1" dirty="0">
                <a:solidFill>
                  <a:srgbClr val="1A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(continued)</a:t>
            </a:r>
            <a:endParaRPr lang="en-US" sz="2800" dirty="0"/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054B9147-DF79-26C3-6293-8EFAE9E80DFF}"/>
              </a:ext>
            </a:extLst>
          </p:cNvPr>
          <p:cNvSpPr/>
          <p:nvPr/>
        </p:nvSpPr>
        <p:spPr>
          <a:xfrm>
            <a:off x="365760" y="894913"/>
            <a:ext cx="8412480" cy="36576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2FA4D5BA-A0F4-9167-9AFE-C217FC01331D}"/>
              </a:ext>
            </a:extLst>
          </p:cNvPr>
          <p:cNvSpPr/>
          <p:nvPr/>
        </p:nvSpPr>
        <p:spPr>
          <a:xfrm>
            <a:off x="365760" y="894043"/>
            <a:ext cx="8412480" cy="310101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/>
          </a:p>
        </p:txBody>
      </p:sp>
      <p:sp>
        <p:nvSpPr>
          <p:cNvPr id="16" name="Shape 0">
            <a:extLst>
              <a:ext uri="{FF2B5EF4-FFF2-40B4-BE49-F238E27FC236}">
                <a16:creationId xmlns:a16="http://schemas.microsoft.com/office/drawing/2014/main" id="{49C22C52-17A3-F22C-784D-E8F4FEF426FE}"/>
              </a:ext>
            </a:extLst>
          </p:cNvPr>
          <p:cNvSpPr/>
          <p:nvPr/>
        </p:nvSpPr>
        <p:spPr>
          <a:xfrm>
            <a:off x="0" y="1"/>
            <a:ext cx="9144000" cy="164592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>
              <a:solidFill>
                <a:srgbClr val="005696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6DAC04E-B6AB-740F-BD54-7DC603DFFA63}"/>
              </a:ext>
            </a:extLst>
          </p:cNvPr>
          <p:cNvSpPr txBox="1"/>
          <p:nvPr/>
        </p:nvSpPr>
        <p:spPr>
          <a:xfrm>
            <a:off x="370078" y="1430017"/>
            <a:ext cx="4201922" cy="203132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1) </a:t>
            </a:r>
            <a:r>
              <a:rPr lang="en-US" dirty="0"/>
              <a:t>Proactive redemption outreach practices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TTC performs outreach beyond the minimum statutory notice and collection requirements.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The office exhausts all available avenues to reach and assist taxpayers before property advances further into tax-defaulted status.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83FAC7-941A-3F3A-CB79-FE7BEE3FAD04}"/>
              </a:ext>
            </a:extLst>
          </p:cNvPr>
          <p:cNvSpPr txBox="1"/>
          <p:nvPr/>
        </p:nvSpPr>
        <p:spPr>
          <a:xfrm>
            <a:off x="4724400" y="1411771"/>
            <a:ext cx="4053840" cy="223138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2) Lack of documentation related to internal departmental processes and procedures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dirty="0"/>
              <a:t>The Department appears to have developed practices over time based on experience but has not yet consolidated those practices into a formal procedure manual.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492752-CCF8-EE31-0208-1F927F734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D61CE-CD40-46FA-ACF2-7847EF60B89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323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3CD0E8-DD47-0D95-EDBD-AAD8D1444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>
            <a:extLst>
              <a:ext uri="{FF2B5EF4-FFF2-40B4-BE49-F238E27FC236}">
                <a16:creationId xmlns:a16="http://schemas.microsoft.com/office/drawing/2014/main" id="{33203347-6E41-E0BA-B367-4DE003008001}"/>
              </a:ext>
            </a:extLst>
          </p:cNvPr>
          <p:cNvSpPr/>
          <p:nvPr/>
        </p:nvSpPr>
        <p:spPr>
          <a:xfrm>
            <a:off x="365760" y="256033"/>
            <a:ext cx="8412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A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Analytics</a:t>
            </a:r>
            <a:endParaRPr lang="en-US" sz="2800" dirty="0"/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A0DB2D54-5140-7015-4267-EE3C79E88E1B}"/>
              </a:ext>
            </a:extLst>
          </p:cNvPr>
          <p:cNvSpPr/>
          <p:nvPr/>
        </p:nvSpPr>
        <p:spPr>
          <a:xfrm>
            <a:off x="365760" y="894913"/>
            <a:ext cx="8412480" cy="36576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320F7C0C-E4D9-5820-BF32-E4DA76EBD8CF}"/>
              </a:ext>
            </a:extLst>
          </p:cNvPr>
          <p:cNvSpPr/>
          <p:nvPr/>
        </p:nvSpPr>
        <p:spPr>
          <a:xfrm>
            <a:off x="365760" y="894043"/>
            <a:ext cx="8412480" cy="310101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/>
          </a:p>
        </p:txBody>
      </p:sp>
      <p:sp>
        <p:nvSpPr>
          <p:cNvPr id="16" name="Shape 0">
            <a:extLst>
              <a:ext uri="{FF2B5EF4-FFF2-40B4-BE49-F238E27FC236}">
                <a16:creationId xmlns:a16="http://schemas.microsoft.com/office/drawing/2014/main" id="{ED7ED5B1-9367-6333-D9C2-87D1EE203483}"/>
              </a:ext>
            </a:extLst>
          </p:cNvPr>
          <p:cNvSpPr/>
          <p:nvPr/>
        </p:nvSpPr>
        <p:spPr>
          <a:xfrm>
            <a:off x="0" y="1"/>
            <a:ext cx="9144000" cy="164592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>
              <a:solidFill>
                <a:srgbClr val="005696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A549F58D-D63C-E237-6568-F7888D889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D61CE-CD40-46FA-ACF2-7847EF60B890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07D62F-0FCE-5C6D-8212-EC1B6BC923D2}"/>
              </a:ext>
            </a:extLst>
          </p:cNvPr>
          <p:cNvSpPr txBox="1"/>
          <p:nvPr/>
        </p:nvSpPr>
        <p:spPr>
          <a:xfrm>
            <a:off x="5551714" y="1659720"/>
            <a:ext cx="32265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Of the total </a:t>
            </a:r>
            <a:r>
              <a:rPr lang="en-US" sz="1600" b="1" dirty="0"/>
              <a:t>$3,272,586,496 </a:t>
            </a:r>
            <a:r>
              <a:rPr lang="en-US" sz="1600" dirty="0"/>
              <a:t>in secured property taxes charged during 7/1/20 – 6/30/23, </a:t>
            </a:r>
            <a:r>
              <a:rPr lang="en-US" sz="1600" b="1" dirty="0"/>
              <a:t>$43,098,035 </a:t>
            </a:r>
            <a:r>
              <a:rPr lang="en-US" sz="1600" dirty="0"/>
              <a:t>(1.32%) was declared tax-defaulted and transferred to redemption status.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DEA9DBD-8733-5614-2600-5C1EAE084F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" y="1202619"/>
            <a:ext cx="4854440" cy="295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485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D9770E-829E-EDFF-CC05-B5081B6D5E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>
            <a:extLst>
              <a:ext uri="{FF2B5EF4-FFF2-40B4-BE49-F238E27FC236}">
                <a16:creationId xmlns:a16="http://schemas.microsoft.com/office/drawing/2014/main" id="{0075E8C8-EDD8-BD30-8980-85BD2FF7BD79}"/>
              </a:ext>
            </a:extLst>
          </p:cNvPr>
          <p:cNvSpPr/>
          <p:nvPr/>
        </p:nvSpPr>
        <p:spPr>
          <a:xfrm>
            <a:off x="365760" y="256033"/>
            <a:ext cx="8412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dirty="0">
                <a:solidFill>
                  <a:srgbClr val="1A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Analytics </a:t>
            </a:r>
            <a:r>
              <a:rPr lang="en-US" sz="2000" b="1" dirty="0">
                <a:solidFill>
                  <a:srgbClr val="1A3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(continued)</a:t>
            </a:r>
            <a:endParaRPr lang="en-US" sz="2000" dirty="0"/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DD59C512-8D8F-D230-1B01-86E56D8B3DC9}"/>
              </a:ext>
            </a:extLst>
          </p:cNvPr>
          <p:cNvSpPr/>
          <p:nvPr/>
        </p:nvSpPr>
        <p:spPr>
          <a:xfrm>
            <a:off x="365760" y="894913"/>
            <a:ext cx="8412480" cy="36576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F074CFEF-CE9A-9240-9794-D31D7466C85D}"/>
              </a:ext>
            </a:extLst>
          </p:cNvPr>
          <p:cNvSpPr/>
          <p:nvPr/>
        </p:nvSpPr>
        <p:spPr>
          <a:xfrm>
            <a:off x="365760" y="894043"/>
            <a:ext cx="8412480" cy="310101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300" dirty="0"/>
          </a:p>
        </p:txBody>
      </p:sp>
      <p:sp>
        <p:nvSpPr>
          <p:cNvPr id="16" name="Shape 0">
            <a:extLst>
              <a:ext uri="{FF2B5EF4-FFF2-40B4-BE49-F238E27FC236}">
                <a16:creationId xmlns:a16="http://schemas.microsoft.com/office/drawing/2014/main" id="{11B6FB81-48D2-3E14-4F10-255701A02514}"/>
              </a:ext>
            </a:extLst>
          </p:cNvPr>
          <p:cNvSpPr/>
          <p:nvPr/>
        </p:nvSpPr>
        <p:spPr>
          <a:xfrm>
            <a:off x="0" y="1"/>
            <a:ext cx="9144000" cy="164592"/>
          </a:xfrm>
          <a:prstGeom prst="rect">
            <a:avLst/>
          </a:prstGeom>
          <a:solidFill>
            <a:srgbClr val="F18838"/>
          </a:solidFill>
          <a:ln w="12700">
            <a:solidFill>
              <a:srgbClr val="C49A28"/>
            </a:solidFill>
            <a:prstDash val="solid"/>
          </a:ln>
        </p:spPr>
        <p:txBody>
          <a:bodyPr/>
          <a:lstStyle/>
          <a:p>
            <a:endParaRPr lang="en-US" dirty="0">
              <a:solidFill>
                <a:srgbClr val="005696"/>
              </a:solidFill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CE9BE8C-2544-337E-F498-BE69A643C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4D61CE-CD40-46FA-ACF2-7847EF60B890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92617794-BD4E-65F2-CA19-E2A24DE214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220654"/>
              </p:ext>
            </p:extLst>
          </p:nvPr>
        </p:nvGraphicFramePr>
        <p:xfrm>
          <a:off x="441174" y="1148443"/>
          <a:ext cx="4628970" cy="3262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543EEAC-CB8E-B565-EB42-546FED0B76CD}"/>
              </a:ext>
            </a:extLst>
          </p:cNvPr>
          <p:cNvSpPr txBox="1"/>
          <p:nvPr/>
        </p:nvSpPr>
        <p:spPr>
          <a:xfrm>
            <a:off x="5431398" y="1437393"/>
            <a:ext cx="334684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During the audit period, there were a total of </a:t>
            </a:r>
            <a:r>
              <a:rPr lang="en-US" sz="1600" b="1" dirty="0"/>
              <a:t>5,247 unique parcels</a:t>
            </a:r>
            <a:r>
              <a:rPr lang="en-US" sz="1600" dirty="0"/>
              <a:t> with delinquent tax bills that were transferred to the redemption roll. </a:t>
            </a:r>
          </a:p>
          <a:p>
            <a:endParaRPr lang="en-US" sz="1600" dirty="0"/>
          </a:p>
          <a:p>
            <a:r>
              <a:rPr lang="en-US" sz="1600" dirty="0"/>
              <a:t>That amount comprised of:</a:t>
            </a:r>
            <a:br>
              <a:rPr lang="en-US" sz="1600" dirty="0"/>
            </a:br>
            <a:r>
              <a:rPr lang="en-US" sz="1600" dirty="0"/>
              <a:t>        -</a:t>
            </a:r>
            <a:r>
              <a:rPr lang="en-US" sz="1600" b="1" dirty="0"/>
              <a:t>3,973 residential parcels</a:t>
            </a:r>
            <a:r>
              <a:rPr lang="en-US" sz="1600" dirty="0"/>
              <a:t>, and </a:t>
            </a:r>
            <a:br>
              <a:rPr lang="en-US" sz="1600" dirty="0"/>
            </a:br>
            <a:r>
              <a:rPr lang="en-US" sz="1600" dirty="0"/>
              <a:t>        -</a:t>
            </a:r>
            <a:r>
              <a:rPr lang="en-US" sz="1600" b="1" dirty="0"/>
              <a:t>1,274 commercial parcels</a:t>
            </a:r>
          </a:p>
        </p:txBody>
      </p:sp>
    </p:spTree>
    <p:extLst>
      <p:ext uri="{BB962C8B-B14F-4D97-AF65-F5344CB8AC3E}">
        <p14:creationId xmlns:p14="http://schemas.microsoft.com/office/powerpoint/2010/main" val="313481668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1481</TotalTime>
  <Words>487</Words>
  <Application>Microsoft Office PowerPoint</Application>
  <PresentationFormat>On-screen Show (16:9)</PresentationFormat>
  <Paragraphs>59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Review of the Sheriff's Office</dc:title>
  <dc:subject>PptxGenJS Presentation</dc:subject>
  <dc:creator>Jonathan Rodriguez</dc:creator>
  <cp:lastModifiedBy>Ben Pinillos</cp:lastModifiedBy>
  <cp:revision>42</cp:revision>
  <dcterms:created xsi:type="dcterms:W3CDTF">2026-05-01T00:16:38Z</dcterms:created>
  <dcterms:modified xsi:type="dcterms:W3CDTF">2026-06-11T18:49:36Z</dcterms:modified>
</cp:coreProperties>
</file>